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334" r:id="rId3"/>
    <p:sldId id="340" r:id="rId4"/>
    <p:sldId id="337" r:id="rId5"/>
    <p:sldId id="344" r:id="rId6"/>
    <p:sldId id="342" r:id="rId7"/>
    <p:sldId id="336" r:id="rId8"/>
    <p:sldId id="363" r:id="rId9"/>
    <p:sldId id="362" r:id="rId10"/>
    <p:sldId id="364" r:id="rId11"/>
    <p:sldId id="359" r:id="rId12"/>
    <p:sldId id="339" r:id="rId13"/>
    <p:sldId id="358" r:id="rId14"/>
    <p:sldId id="352" r:id="rId15"/>
    <p:sldId id="349" r:id="rId16"/>
    <p:sldId id="350" r:id="rId17"/>
    <p:sldId id="351" r:id="rId18"/>
    <p:sldId id="361" r:id="rId19"/>
    <p:sldId id="357" r:id="rId20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B59DC1B2-58F6-475E-86CC-075F08215A52}">
          <p14:sldIdLst>
            <p14:sldId id="256"/>
            <p14:sldId id="334"/>
            <p14:sldId id="340"/>
            <p14:sldId id="337"/>
            <p14:sldId id="344"/>
            <p14:sldId id="342"/>
            <p14:sldId id="336"/>
            <p14:sldId id="363"/>
            <p14:sldId id="362"/>
            <p14:sldId id="364"/>
            <p14:sldId id="359"/>
            <p14:sldId id="339"/>
            <p14:sldId id="358"/>
            <p14:sldId id="352"/>
            <p14:sldId id="349"/>
            <p14:sldId id="350"/>
            <p14:sldId id="351"/>
            <p14:sldId id="361"/>
            <p14:sldId id="35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鈺筌 林" initials="鈺筌" lastIdx="3" clrIdx="0">
    <p:extLst>
      <p:ext uri="{19B8F6BF-5375-455C-9EA6-DF929625EA0E}">
        <p15:presenceInfo xmlns:p15="http://schemas.microsoft.com/office/powerpoint/2012/main" userId="82cbaa1e41419a6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171BC"/>
    <a:srgbClr val="FFCB05"/>
    <a:srgbClr val="5EAF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70" autoAdjust="0"/>
    <p:restoredTop sz="83605" autoAdjust="0"/>
  </p:normalViewPr>
  <p:slideViewPr>
    <p:cSldViewPr>
      <p:cViewPr varScale="1">
        <p:scale>
          <a:sx n="95" d="100"/>
          <a:sy n="95" d="100"/>
        </p:scale>
        <p:origin x="984" y="6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B3D4CD-85BD-440A-9C82-20744563282F}" type="datetimeFigureOut">
              <a:rPr lang="zh-TW" altLang="en-US" smtClean="0"/>
              <a:t>2019/7/5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91400F-B14F-4AA2-9BF8-D5CB38A2A44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743136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zh-TW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91400F-B14F-4AA2-9BF8-D5CB38A2A44A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462108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91400F-B14F-4AA2-9BF8-D5CB38A2A44A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197418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91400F-B14F-4AA2-9BF8-D5CB38A2A44A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41854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91400F-B14F-4AA2-9BF8-D5CB38A2A44A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979640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91400F-B14F-4AA2-9BF8-D5CB38A2A44A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845473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data set includes 721 </a:t>
            </a:r>
            <a:r>
              <a:rPr lang="en-US" altLang="zh-TW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Pokemon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including their number, name, first and second type, and basic stats: HP, Attack, Defense, Special Attack, Special Defense, and Speed. It has been of great use when teaching statistics to kids. With certain types you can also give a geeky introduction to machine learning.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91400F-B14F-4AA2-9BF8-D5CB38A2A44A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254922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91400F-B14F-4AA2-9BF8-D5CB38A2A44A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059905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91400F-B14F-4AA2-9BF8-D5CB38A2A44A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96160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91400F-B14F-4AA2-9BF8-D5CB38A2A44A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6137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91400F-B14F-4AA2-9BF8-D5CB38A2A44A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559588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91400F-B14F-4AA2-9BF8-D5CB38A2A44A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907424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91400F-B14F-4AA2-9BF8-D5CB38A2A44A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406203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91400F-B14F-4AA2-9BF8-D5CB38A2A44A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275416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- Templateswise.com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3109987"/>
            <a:ext cx="7772400" cy="68589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NAME OF PRESENTATION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371600" y="3634730"/>
            <a:ext cx="6400800" cy="593204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Company Name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E7A4C-BB11-42BA-A7C9-0FE00FF3D15F}" type="datetimeFigureOut">
              <a:rPr lang="en-US" smtClean="0"/>
              <a:t>7/5/2019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48DC3-AF38-43E8-BE59-9E15DD7AD2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0183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- Templateswise.com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67744" y="205979"/>
            <a:ext cx="6419056" cy="857250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267744" y="1200151"/>
            <a:ext cx="6419056" cy="3394472"/>
          </a:xfrm>
        </p:spPr>
        <p:txBody>
          <a:bodyPr/>
          <a:lstStyle/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adipisicing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</a:t>
            </a:r>
            <a:r>
              <a:rPr lang="en-US" dirty="0"/>
              <a:t>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E7A4C-BB11-42BA-A7C9-0FE00FF3D15F}" type="datetimeFigureOut">
              <a:rPr lang="en-US" smtClean="0"/>
              <a:t>7/5/2019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48DC3-AF38-43E8-BE59-9E15DD7AD2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1280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2 - Templateswise.com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699542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1563639"/>
            <a:ext cx="8229600" cy="3030984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adipisicing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</a:t>
            </a:r>
            <a:r>
              <a:rPr lang="en-US" dirty="0"/>
              <a:t>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E7A4C-BB11-42BA-A7C9-0FE00FF3D15F}" type="datetimeFigureOut">
              <a:rPr lang="en-US" smtClean="0"/>
              <a:t>7/5/2019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48DC3-AF38-43E8-BE59-9E15DD7AD2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349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BE7A4C-BB11-42BA-A7C9-0FE00FF3D15F}" type="datetimeFigureOut">
              <a:rPr lang="en-US" smtClean="0"/>
              <a:t>7/5/2019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948DC3-AF38-43E8-BE59-9E15DD7AD2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2414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microsoft.com/office/2007/relationships/hdphoto" Target="../media/hdphoto1.wdp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29697" y="2986872"/>
            <a:ext cx="4743986" cy="864096"/>
          </a:xfrm>
        </p:spPr>
        <p:txBody>
          <a:bodyPr>
            <a:noAutofit/>
          </a:bodyPr>
          <a:lstStyle/>
          <a:p>
            <a:r>
              <a:rPr lang="en-US" sz="5400" b="1" dirty="0">
                <a:ln w="28575">
                  <a:noFill/>
                </a:ln>
                <a:solidFill>
                  <a:srgbClr val="FFCB0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Stats Analysis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42552" y="4227934"/>
            <a:ext cx="4176464" cy="432048"/>
          </a:xfrm>
        </p:spPr>
        <p:txBody>
          <a:bodyPr>
            <a:normAutofit lnSpcReduction="10000"/>
          </a:bodyPr>
          <a:lstStyle/>
          <a:p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By 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黃程奕、張筱萍、林鈺筌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028" name="Picture 4" descr="Image result for pokemon">
            <a:extLst>
              <a:ext uri="{FF2B5EF4-FFF2-40B4-BE49-F238E27FC236}">
                <a16:creationId xmlns:a16="http://schemas.microsoft.com/office/drawing/2014/main" id="{E2D38562-9D8E-4D57-9C5A-F0EC10FFF8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662" y="2643758"/>
            <a:ext cx="3476945" cy="1280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Related image">
            <a:extLst>
              <a:ext uri="{FF2B5EF4-FFF2-40B4-BE49-F238E27FC236}">
                <a16:creationId xmlns:a16="http://schemas.microsoft.com/office/drawing/2014/main" id="{BE6F6B1E-011C-4117-99B2-3DB14D5F35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96189"/>
            <a:ext cx="2664296" cy="2764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5DC7CCD4-178D-4633-AC76-D7B3C160BD37}"/>
              </a:ext>
            </a:extLst>
          </p:cNvPr>
          <p:cNvSpPr txBox="1"/>
          <p:nvPr/>
        </p:nvSpPr>
        <p:spPr>
          <a:xfrm>
            <a:off x="1282123" y="4198317"/>
            <a:ext cx="2632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想不到組名 </a:t>
            </a:r>
            <a:r>
              <a:rPr lang="el-GR" altLang="zh-TW" sz="2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π^π</a:t>
            </a:r>
            <a:endParaRPr lang="zh-TW" altLang="en-US" sz="24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7544072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E228CF4-A4D1-497A-B5DB-1A2547C61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DNN</a:t>
            </a:r>
            <a:endParaRPr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1B43694E-A852-4BB1-BF2D-6D2C63F496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8719" y="1851670"/>
            <a:ext cx="9026562" cy="2736304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1A5BFC58-62F1-45EB-8271-8FCF977A60FA}"/>
              </a:ext>
            </a:extLst>
          </p:cNvPr>
          <p:cNvSpPr/>
          <p:nvPr/>
        </p:nvSpPr>
        <p:spPr>
          <a:xfrm>
            <a:off x="58719" y="4335946"/>
            <a:ext cx="1056897" cy="1800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545113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40B134D-962A-44DE-BB7A-11AB2DDF6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Result &amp; Discussion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F4E9D5E-68D8-41C4-B5E1-BF8721737F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FF0000"/>
                </a:solidFill>
              </a:rPr>
              <a:t>Low</a:t>
            </a:r>
            <a:r>
              <a:rPr lang="en-US" altLang="zh-TW" dirty="0"/>
              <a:t> accuracy</a:t>
            </a:r>
          </a:p>
          <a:p>
            <a:r>
              <a:rPr lang="en-US" altLang="zh-TW" dirty="0"/>
              <a:t>Reason</a:t>
            </a:r>
            <a:r>
              <a:rPr lang="zh-TW" altLang="en-US" dirty="0"/>
              <a:t>：</a:t>
            </a:r>
            <a:r>
              <a:rPr lang="en-US" altLang="zh-TW" dirty="0"/>
              <a:t>the basic stats among different types are </a:t>
            </a:r>
            <a:r>
              <a:rPr lang="en-US" altLang="zh-TW" dirty="0">
                <a:solidFill>
                  <a:srgbClr val="FF0000"/>
                </a:solidFill>
              </a:rPr>
              <a:t>similar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27957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5E86CC9-BBBD-440F-9E78-3CF938EBE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Problem </a:t>
            </a:r>
            <a:r>
              <a:rPr lang="en-US" altLang="zh-TW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reDefining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EA6A0B8-370B-4872-991C-66E3F47A7F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61621"/>
            <a:ext cx="8229600" cy="650089"/>
          </a:xfrm>
        </p:spPr>
        <p:txBody>
          <a:bodyPr>
            <a:normAutofit/>
          </a:bodyPr>
          <a:lstStyle/>
          <a:p>
            <a:r>
              <a:rPr lang="en-US" altLang="zh-TW" dirty="0">
                <a:ea typeface="微軟正黑體" panose="020B0604030504040204" pitchFamily="34" charset="-120"/>
              </a:rPr>
              <a:t>Predict if it’s </a:t>
            </a:r>
            <a:r>
              <a:rPr lang="en-US" altLang="zh-TW" dirty="0">
                <a:solidFill>
                  <a:srgbClr val="FF0000"/>
                </a:solidFill>
                <a:ea typeface="微軟正黑體" panose="020B0604030504040204" pitchFamily="34" charset="-120"/>
              </a:rPr>
              <a:t>legendary</a:t>
            </a:r>
            <a:r>
              <a:rPr lang="en-US" altLang="zh-TW" dirty="0">
                <a:ea typeface="微軟正黑體" panose="020B0604030504040204" pitchFamily="34" charset="-120"/>
              </a:rPr>
              <a:t> by its </a:t>
            </a:r>
            <a:r>
              <a:rPr lang="en-US" altLang="zh-TW" dirty="0">
                <a:solidFill>
                  <a:srgbClr val="FF0000"/>
                </a:solidFill>
                <a:ea typeface="微軟正黑體" panose="020B0604030504040204" pitchFamily="34" charset="-120"/>
              </a:rPr>
              <a:t>basic stats</a:t>
            </a:r>
            <a:r>
              <a:rPr lang="zh-TW" altLang="en-US" dirty="0">
                <a:ea typeface="微軟正黑體" panose="020B0604030504040204" pitchFamily="34" charset="-120"/>
              </a:rPr>
              <a:t>？</a:t>
            </a:r>
          </a:p>
        </p:txBody>
      </p:sp>
      <p:pic>
        <p:nvPicPr>
          <p:cNvPr id="4" name="Picture 4" descr="ç¸éåç">
            <a:extLst>
              <a:ext uri="{FF2B5EF4-FFF2-40B4-BE49-F238E27FC236}">
                <a16:creationId xmlns:a16="http://schemas.microsoft.com/office/drawing/2014/main" id="{9549DF54-3798-4388-B5B4-75006CBACA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93" r="38702"/>
          <a:stretch/>
        </p:blipFill>
        <p:spPr bwMode="auto">
          <a:xfrm>
            <a:off x="434720" y="2581129"/>
            <a:ext cx="3024366" cy="177002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箭號: 向右 4">
            <a:extLst>
              <a:ext uri="{FF2B5EF4-FFF2-40B4-BE49-F238E27FC236}">
                <a16:creationId xmlns:a16="http://schemas.microsoft.com/office/drawing/2014/main" id="{BBD04F29-69B0-445E-851A-BBC54C76D952}"/>
              </a:ext>
            </a:extLst>
          </p:cNvPr>
          <p:cNvSpPr/>
          <p:nvPr/>
        </p:nvSpPr>
        <p:spPr>
          <a:xfrm>
            <a:off x="3882431" y="3376941"/>
            <a:ext cx="1379138" cy="81819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8C8AFF67-7561-4431-921B-D8DACFCC293F}"/>
              </a:ext>
            </a:extLst>
          </p:cNvPr>
          <p:cNvSpPr txBox="1"/>
          <p:nvPr/>
        </p:nvSpPr>
        <p:spPr>
          <a:xfrm rot="2080723">
            <a:off x="4172812" y="2275599"/>
            <a:ext cx="67621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endParaRPr lang="zh-TW" altLang="en-US" sz="8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102" name="Picture 6" descr="Image result for legendary pokemon">
            <a:extLst>
              <a:ext uri="{FF2B5EF4-FFF2-40B4-BE49-F238E27FC236}">
                <a16:creationId xmlns:a16="http://schemas.microsoft.com/office/drawing/2014/main" id="{7DAA4608-8F2C-43D7-A1D4-AF35C35C0C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6964" y="2360177"/>
            <a:ext cx="3388221" cy="2211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48331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2C42C05-B61F-43DD-B236-CAC5271EA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Model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857649D-9C6C-4EBB-95C6-3BB68B656A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altLang="zh-TW" dirty="0"/>
              <a:t>KNN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/>
              <a:t>Random Forest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/>
              <a:t>Logistic Regression</a:t>
            </a:r>
          </a:p>
        </p:txBody>
      </p:sp>
    </p:spTree>
    <p:extLst>
      <p:ext uri="{BB962C8B-B14F-4D97-AF65-F5344CB8AC3E}">
        <p14:creationId xmlns:p14="http://schemas.microsoft.com/office/powerpoint/2010/main" val="23880551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BEFCFB0-A629-4345-BF73-5065036EA2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KNN</a:t>
            </a:r>
            <a:endParaRPr lang="zh-TW" altLang="en-US" dirty="0"/>
          </a:p>
        </p:txBody>
      </p:sp>
      <p:pic>
        <p:nvPicPr>
          <p:cNvPr id="11" name="內容版面配置區 3">
            <a:extLst>
              <a:ext uri="{FF2B5EF4-FFF2-40B4-BE49-F238E27FC236}">
                <a16:creationId xmlns:a16="http://schemas.microsoft.com/office/drawing/2014/main" id="{03355A6D-4595-4859-93FD-EED1DB21BA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74461" y="2139702"/>
            <a:ext cx="7795078" cy="2823549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1E710A7E-B5D6-4E7C-81A3-AEB15679B26E}"/>
              </a:ext>
            </a:extLst>
          </p:cNvPr>
          <p:cNvSpPr txBox="1"/>
          <p:nvPr/>
        </p:nvSpPr>
        <p:spPr>
          <a:xfrm>
            <a:off x="1560366" y="2340917"/>
            <a:ext cx="1440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Train data</a:t>
            </a:r>
            <a:endParaRPr lang="zh-TW" altLang="en-US" sz="24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35E0ABC5-E008-45DC-8D2E-2FCBD5C7B86B}"/>
              </a:ext>
            </a:extLst>
          </p:cNvPr>
          <p:cNvSpPr/>
          <p:nvPr/>
        </p:nvSpPr>
        <p:spPr>
          <a:xfrm>
            <a:off x="1574557" y="3810694"/>
            <a:ext cx="130292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/>
              <a:t>Test data</a:t>
            </a:r>
            <a:endParaRPr lang="zh-TW" altLang="en-US" sz="2400" dirty="0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1706FB23-B784-43A2-AC8A-5CBD57E30EAF}"/>
              </a:ext>
            </a:extLst>
          </p:cNvPr>
          <p:cNvSpPr txBox="1"/>
          <p:nvPr/>
        </p:nvSpPr>
        <p:spPr>
          <a:xfrm>
            <a:off x="4103948" y="3028256"/>
            <a:ext cx="9361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srgbClr val="FF0000"/>
                </a:solidFill>
              </a:rPr>
              <a:t>k = 7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  <p:sp>
        <p:nvSpPr>
          <p:cNvPr id="15" name="橢圓 14">
            <a:extLst>
              <a:ext uri="{FF2B5EF4-FFF2-40B4-BE49-F238E27FC236}">
                <a16:creationId xmlns:a16="http://schemas.microsoft.com/office/drawing/2014/main" id="{128FBD94-3066-4AC2-A49D-1BB9B016DA9F}"/>
              </a:ext>
            </a:extLst>
          </p:cNvPr>
          <p:cNvSpPr/>
          <p:nvPr/>
        </p:nvSpPr>
        <p:spPr>
          <a:xfrm>
            <a:off x="4283968" y="3551476"/>
            <a:ext cx="432048" cy="73610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0000"/>
              </a:solidFill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75939694-8CF0-4661-B3C0-73C2AF182048}"/>
              </a:ext>
            </a:extLst>
          </p:cNvPr>
          <p:cNvSpPr txBox="1"/>
          <p:nvPr/>
        </p:nvSpPr>
        <p:spPr>
          <a:xfrm>
            <a:off x="974427" y="1586637"/>
            <a:ext cx="24229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srgbClr val="FF0000"/>
                </a:solidFill>
              </a:rPr>
              <a:t>Find best k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03971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A763AC-FADC-4EA5-BC11-E670D9BE6E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KNN</a:t>
            </a:r>
            <a:endParaRPr lang="zh-TW" altLang="en-US" dirty="0"/>
          </a:p>
        </p:txBody>
      </p:sp>
      <p:pic>
        <p:nvPicPr>
          <p:cNvPr id="6" name="內容版面配置區 3">
            <a:extLst>
              <a:ext uri="{FF2B5EF4-FFF2-40B4-BE49-F238E27FC236}">
                <a16:creationId xmlns:a16="http://schemas.microsoft.com/office/drawing/2014/main" id="{19E438C1-1E11-45CD-BF19-E67848E8EB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7503" y="1851670"/>
            <a:ext cx="8928993" cy="3024336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048CEF56-51E2-452B-B839-67D195ECF329}"/>
              </a:ext>
            </a:extLst>
          </p:cNvPr>
          <p:cNvSpPr/>
          <p:nvPr/>
        </p:nvSpPr>
        <p:spPr>
          <a:xfrm>
            <a:off x="124961" y="4371950"/>
            <a:ext cx="702623" cy="50405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678806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A8A3B13-2D91-4C85-AB60-59C9973F1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Random Forest</a:t>
            </a:r>
            <a:endParaRPr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148A0A1B-CC16-46C6-B37E-E2DFF30EC3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7504" y="1851670"/>
            <a:ext cx="8928992" cy="3024336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FA1A1C0C-EB00-43D0-8432-253E67F1DA0E}"/>
              </a:ext>
            </a:extLst>
          </p:cNvPr>
          <p:cNvSpPr/>
          <p:nvPr/>
        </p:nvSpPr>
        <p:spPr>
          <a:xfrm>
            <a:off x="105888" y="4443958"/>
            <a:ext cx="702623" cy="4320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187157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80143BB-3929-4C6C-9974-234FC7FDEA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71550"/>
            <a:ext cx="8229600" cy="857250"/>
          </a:xfrm>
        </p:spPr>
        <p:txBody>
          <a:bodyPr/>
          <a:lstStyle/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Logistic Regression</a:t>
            </a:r>
            <a:endParaRPr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CD7AB1E7-AEB3-4307-8D42-2AA6958147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7504" y="1821332"/>
            <a:ext cx="8928992" cy="3054674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D43C0F29-E30F-4005-B017-836B0533AC6A}"/>
              </a:ext>
            </a:extLst>
          </p:cNvPr>
          <p:cNvSpPr/>
          <p:nvPr/>
        </p:nvSpPr>
        <p:spPr>
          <a:xfrm>
            <a:off x="107504" y="4515966"/>
            <a:ext cx="864095" cy="360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601686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40B134D-962A-44DE-BB7A-11AB2DDF6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Result &amp; Discussion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F4E9D5E-68D8-41C4-B5E1-BF8721737F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FF0000"/>
                </a:solidFill>
              </a:rPr>
              <a:t>High</a:t>
            </a:r>
            <a:r>
              <a:rPr lang="en-US" altLang="zh-TW" dirty="0"/>
              <a:t> accuracy</a:t>
            </a:r>
          </a:p>
          <a:p>
            <a:r>
              <a:rPr lang="en-US" altLang="zh-TW" dirty="0"/>
              <a:t>Reason</a:t>
            </a:r>
            <a:r>
              <a:rPr lang="zh-TW" altLang="en-US" dirty="0"/>
              <a:t>：</a:t>
            </a:r>
            <a:r>
              <a:rPr lang="en-US" altLang="zh-TW" dirty="0"/>
              <a:t>legendary </a:t>
            </a:r>
            <a:r>
              <a:rPr lang="en-US" altLang="zh-TW" dirty="0" err="1"/>
              <a:t>pokemons</a:t>
            </a:r>
            <a:r>
              <a:rPr lang="en-US" altLang="zh-TW" dirty="0"/>
              <a:t> have </a:t>
            </a:r>
            <a:r>
              <a:rPr lang="en-US" altLang="zh-TW" dirty="0">
                <a:solidFill>
                  <a:srgbClr val="FF0000"/>
                </a:solidFill>
              </a:rPr>
              <a:t>significant higher</a:t>
            </a:r>
            <a:r>
              <a:rPr lang="en-US" altLang="zh-TW" dirty="0"/>
              <a:t> basic stats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124000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7540955-70A9-47F0-8B08-9426CC6ADA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對模組化的建議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&amp;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期許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8976CF8-7EE3-4DEA-8185-84D843262B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著重於特定主題</a:t>
            </a:r>
            <a:endParaRPr lang="en-US" altLang="zh-TW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514350" indent="-514350">
              <a:buFont typeface="+mj-lt"/>
              <a:buAutoNum type="arabicPeriod"/>
            </a:pP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公布所需先備知識</a:t>
            </a:r>
            <a:endParaRPr lang="en-US" altLang="zh-TW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514350" indent="-514350">
              <a:buFont typeface="+mj-lt"/>
              <a:buAutoNum type="arabicPeriod"/>
            </a:pP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課程時數加長</a:t>
            </a:r>
            <a:endParaRPr lang="en-US" altLang="zh-TW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514350" indent="-514350">
              <a:buFont typeface="+mj-lt"/>
              <a:buAutoNum type="arabicPeriod"/>
            </a:pP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5917389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E290E6F-BE37-4423-927B-419885C64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Data Introduction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26A26A9D-1892-483D-81AA-9BF5D7C899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764" y="1749657"/>
            <a:ext cx="8820472" cy="1917073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1E061A35-79AA-45A6-BEA6-8C95122BEF7B}"/>
              </a:ext>
            </a:extLst>
          </p:cNvPr>
          <p:cNvSpPr txBox="1"/>
          <p:nvPr/>
        </p:nvSpPr>
        <p:spPr>
          <a:xfrm>
            <a:off x="161764" y="3859595"/>
            <a:ext cx="815465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800" dirty="0">
                <a:ea typeface="微軟正黑體" panose="020B0604030504040204" pitchFamily="34" charset="-120"/>
              </a:rPr>
              <a:t>721 </a:t>
            </a:r>
            <a:r>
              <a:rPr lang="en-US" altLang="zh-TW" sz="2800" dirty="0" err="1">
                <a:ea typeface="微軟正黑體" panose="020B0604030504040204" pitchFamily="34" charset="-120"/>
              </a:rPr>
              <a:t>Pokemons</a:t>
            </a:r>
            <a:r>
              <a:rPr lang="zh-TW" altLang="en-US" sz="2800" dirty="0">
                <a:ea typeface="微軟正黑體" panose="020B0604030504040204" pitchFamily="34" charset="-120"/>
              </a:rPr>
              <a:t> </a:t>
            </a:r>
            <a:r>
              <a:rPr lang="en-US" altLang="zh-TW" sz="2800" dirty="0">
                <a:ea typeface="微軟正黑體" panose="020B0604030504040204" pitchFamily="34" charset="-120"/>
              </a:rPr>
              <a:t>(from Kaggle)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800" dirty="0">
                <a:ea typeface="微軟正黑體" panose="020B0604030504040204" pitchFamily="34" charset="-120"/>
              </a:rPr>
              <a:t>Name</a:t>
            </a:r>
            <a:r>
              <a:rPr lang="zh-TW" altLang="en-US" sz="2800" dirty="0">
                <a:ea typeface="微軟正黑體" panose="020B0604030504040204" pitchFamily="34" charset="-120"/>
              </a:rPr>
              <a:t>、</a:t>
            </a:r>
            <a:r>
              <a:rPr lang="en-US" altLang="zh-TW" sz="2800" dirty="0">
                <a:ea typeface="微軟正黑體" panose="020B0604030504040204" pitchFamily="34" charset="-120"/>
              </a:rPr>
              <a:t>Type</a:t>
            </a:r>
            <a:r>
              <a:rPr lang="zh-TW" altLang="en-US" sz="2800" dirty="0">
                <a:ea typeface="微軟正黑體" panose="020B0604030504040204" pitchFamily="34" charset="-120"/>
              </a:rPr>
              <a:t>、</a:t>
            </a:r>
            <a:r>
              <a:rPr lang="en-US" altLang="zh-TW" sz="2800" dirty="0">
                <a:ea typeface="微軟正黑體" panose="020B0604030504040204" pitchFamily="34" charset="-120"/>
              </a:rPr>
              <a:t>HP</a:t>
            </a:r>
            <a:r>
              <a:rPr lang="zh-TW" altLang="en-US" sz="2800" dirty="0">
                <a:ea typeface="微軟正黑體" panose="020B0604030504040204" pitchFamily="34" charset="-120"/>
              </a:rPr>
              <a:t>、</a:t>
            </a:r>
            <a:r>
              <a:rPr lang="en-US" altLang="zh-TW" sz="2800" dirty="0">
                <a:ea typeface="微軟正黑體" panose="020B0604030504040204" pitchFamily="34" charset="-120"/>
              </a:rPr>
              <a:t>Attack</a:t>
            </a:r>
            <a:r>
              <a:rPr lang="zh-TW" altLang="en-US" sz="2800" dirty="0">
                <a:ea typeface="微軟正黑體" panose="020B0604030504040204" pitchFamily="34" charset="-120"/>
              </a:rPr>
              <a:t>、</a:t>
            </a:r>
            <a:r>
              <a:rPr lang="en-US" altLang="zh-TW" sz="2800" dirty="0" err="1">
                <a:ea typeface="微軟正黑體" panose="020B0604030504040204" pitchFamily="34" charset="-120"/>
              </a:rPr>
              <a:t>Defense.etc</a:t>
            </a:r>
            <a:endParaRPr lang="en-US" altLang="zh-TW" sz="2800" dirty="0"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4161324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6D21FD2-8542-4E21-A45D-2364E64C30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2718" y="2568080"/>
            <a:ext cx="2170584" cy="857250"/>
          </a:xfrm>
        </p:spPr>
        <p:txBody>
          <a:bodyPr>
            <a:normAutofit/>
          </a:bodyPr>
          <a:lstStyle/>
          <a:p>
            <a:r>
              <a:rPr lang="en-US" altLang="zh-TW" sz="3900" dirty="0">
                <a:solidFill>
                  <a:schemeClr val="bg1"/>
                </a:solidFill>
              </a:rPr>
              <a:t>Visualize</a:t>
            </a:r>
            <a:endParaRPr lang="zh-TW" altLang="en-US" sz="3900" dirty="0">
              <a:solidFill>
                <a:schemeClr val="bg1"/>
              </a:solidFill>
            </a:endParaRPr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BD405F76-ED8F-4AD1-8B92-11A68DFD5F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35695" y="18034"/>
            <a:ext cx="7308305" cy="5125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758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5E86CC9-BBBD-440F-9E78-3CF938EBE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Problem Defining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EA6A0B8-370B-4872-991C-66E3F47A7F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61621"/>
            <a:ext cx="8229600" cy="650089"/>
          </a:xfrm>
        </p:spPr>
        <p:txBody>
          <a:bodyPr>
            <a:normAutofit/>
          </a:bodyPr>
          <a:lstStyle/>
          <a:p>
            <a:r>
              <a:rPr lang="en-US" altLang="zh-TW" dirty="0">
                <a:ea typeface="微軟正黑體" panose="020B0604030504040204" pitchFamily="34" charset="-120"/>
              </a:rPr>
              <a:t>Predict a </a:t>
            </a:r>
            <a:r>
              <a:rPr lang="en-US" altLang="zh-TW" dirty="0" err="1">
                <a:ea typeface="微軟正黑體" panose="020B0604030504040204" pitchFamily="34" charset="-120"/>
              </a:rPr>
              <a:t>Pokemon’s</a:t>
            </a:r>
            <a:r>
              <a:rPr lang="en-US" altLang="zh-TW" dirty="0">
                <a:ea typeface="微軟正黑體" panose="020B0604030504040204" pitchFamily="34" charset="-120"/>
              </a:rPr>
              <a:t> </a:t>
            </a:r>
            <a:r>
              <a:rPr lang="en-US" altLang="zh-TW" dirty="0">
                <a:solidFill>
                  <a:srgbClr val="FF0000"/>
                </a:solidFill>
                <a:ea typeface="微軟正黑體" panose="020B0604030504040204" pitchFamily="34" charset="-120"/>
              </a:rPr>
              <a:t>type</a:t>
            </a:r>
            <a:r>
              <a:rPr lang="en-US" altLang="zh-TW" dirty="0">
                <a:ea typeface="微軟正黑體" panose="020B0604030504040204" pitchFamily="34" charset="-120"/>
              </a:rPr>
              <a:t> by its </a:t>
            </a:r>
            <a:r>
              <a:rPr lang="en-US" altLang="zh-TW" dirty="0">
                <a:solidFill>
                  <a:srgbClr val="FF0000"/>
                </a:solidFill>
                <a:ea typeface="微軟正黑體" panose="020B0604030504040204" pitchFamily="34" charset="-120"/>
              </a:rPr>
              <a:t>basic stats</a:t>
            </a:r>
            <a:r>
              <a:rPr lang="zh-TW" altLang="en-US" dirty="0">
                <a:ea typeface="微軟正黑體" panose="020B0604030504040204" pitchFamily="34" charset="-120"/>
              </a:rPr>
              <a:t>？</a:t>
            </a:r>
          </a:p>
        </p:txBody>
      </p:sp>
      <p:pic>
        <p:nvPicPr>
          <p:cNvPr id="4" name="Picture 4" descr="ç¸éåç">
            <a:extLst>
              <a:ext uri="{FF2B5EF4-FFF2-40B4-BE49-F238E27FC236}">
                <a16:creationId xmlns:a16="http://schemas.microsoft.com/office/drawing/2014/main" id="{9549DF54-3798-4388-B5B4-75006CBACA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93" r="38702"/>
          <a:stretch/>
        </p:blipFill>
        <p:spPr bwMode="auto">
          <a:xfrm>
            <a:off x="460511" y="2571750"/>
            <a:ext cx="3024366" cy="177002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ç¸éåç">
            <a:extLst>
              <a:ext uri="{FF2B5EF4-FFF2-40B4-BE49-F238E27FC236}">
                <a16:creationId xmlns:a16="http://schemas.microsoft.com/office/drawing/2014/main" id="{99A76A3C-F76B-4AEC-81C2-2DDD040C46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32436" l="0" r="2411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76280" b="69317"/>
          <a:stretch/>
        </p:blipFill>
        <p:spPr bwMode="auto">
          <a:xfrm>
            <a:off x="6096314" y="3265724"/>
            <a:ext cx="1238812" cy="1320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ç¸éåç">
            <a:extLst>
              <a:ext uri="{FF2B5EF4-FFF2-40B4-BE49-F238E27FC236}">
                <a16:creationId xmlns:a16="http://schemas.microsoft.com/office/drawing/2014/main" id="{C72F49CE-A01A-4B7C-BC0C-2AFAD140F8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30641" l="22556" r="4788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056" r="52675" b="67934"/>
          <a:stretch/>
        </p:blipFill>
        <p:spPr bwMode="auto">
          <a:xfrm>
            <a:off x="6801683" y="2167963"/>
            <a:ext cx="1238813" cy="1418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ç¸éåç">
            <a:extLst>
              <a:ext uri="{FF2B5EF4-FFF2-40B4-BE49-F238E27FC236}">
                <a16:creationId xmlns:a16="http://schemas.microsoft.com/office/drawing/2014/main" id="{CAACB162-D352-4F98-AE67-88EC0E6BED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31667" l="46111" r="7155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7573" r="29371" b="69733"/>
          <a:stretch/>
        </p:blipFill>
        <p:spPr bwMode="auto">
          <a:xfrm>
            <a:off x="7566030" y="3265724"/>
            <a:ext cx="1137419" cy="1294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箭號: 向右 4">
            <a:extLst>
              <a:ext uri="{FF2B5EF4-FFF2-40B4-BE49-F238E27FC236}">
                <a16:creationId xmlns:a16="http://schemas.microsoft.com/office/drawing/2014/main" id="{BBD04F29-69B0-445E-851A-BBC54C76D952}"/>
              </a:ext>
            </a:extLst>
          </p:cNvPr>
          <p:cNvSpPr/>
          <p:nvPr/>
        </p:nvSpPr>
        <p:spPr>
          <a:xfrm>
            <a:off x="4107229" y="3265724"/>
            <a:ext cx="1598386" cy="86409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8C8AFF67-7561-4431-921B-D8DACFCC293F}"/>
              </a:ext>
            </a:extLst>
          </p:cNvPr>
          <p:cNvSpPr txBox="1"/>
          <p:nvPr/>
        </p:nvSpPr>
        <p:spPr>
          <a:xfrm rot="2080723">
            <a:off x="4452488" y="2208515"/>
            <a:ext cx="67621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800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endParaRPr lang="zh-TW" altLang="en-US" sz="8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52101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E95E6D92-E09F-438E-A768-810144F119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5799" y="2209790"/>
            <a:ext cx="8892401" cy="1849844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69F1B16B-2C15-48B8-BC54-927396ADC9E1}"/>
              </a:ext>
            </a:extLst>
          </p:cNvPr>
          <p:cNvSpPr/>
          <p:nvPr/>
        </p:nvSpPr>
        <p:spPr>
          <a:xfrm>
            <a:off x="457200" y="1651374"/>
            <a:ext cx="397078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800" dirty="0">
                <a:solidFill>
                  <a:srgbClr val="FF0000"/>
                </a:solidFill>
              </a:rPr>
              <a:t>Data Extraction </a:t>
            </a:r>
            <a:r>
              <a:rPr lang="en-US" altLang="zh-TW" sz="2800" dirty="0"/>
              <a:t>for </a:t>
            </a:r>
            <a:r>
              <a:rPr lang="en-US" altLang="zh-TW" sz="2800" dirty="0">
                <a:solidFill>
                  <a:srgbClr val="FF0000"/>
                </a:solidFill>
              </a:rPr>
              <a:t>‘type’</a:t>
            </a:r>
          </a:p>
        </p:txBody>
      </p:sp>
      <p:sp>
        <p:nvSpPr>
          <p:cNvPr id="9" name="標題 1">
            <a:extLst>
              <a:ext uri="{FF2B5EF4-FFF2-40B4-BE49-F238E27FC236}">
                <a16:creationId xmlns:a16="http://schemas.microsoft.com/office/drawing/2014/main" id="{C5EC957E-404F-4CAA-B13A-4E57DC6EDA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184" y="758928"/>
            <a:ext cx="8229600" cy="857250"/>
          </a:xfrm>
        </p:spPr>
        <p:txBody>
          <a:bodyPr/>
          <a:lstStyle/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Data Preprocessing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2879641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2537011E-7B73-4FA8-AB8C-45BC75D996A3}"/>
              </a:ext>
            </a:extLst>
          </p:cNvPr>
          <p:cNvSpPr txBox="1"/>
          <p:nvPr/>
        </p:nvSpPr>
        <p:spPr>
          <a:xfrm>
            <a:off x="467544" y="1612478"/>
            <a:ext cx="28803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srgbClr val="FF0000"/>
                </a:solidFill>
              </a:rPr>
              <a:t>Standardization</a:t>
            </a:r>
            <a:endParaRPr lang="zh-TW" altLang="en-US" sz="2800" dirty="0"/>
          </a:p>
        </p:txBody>
      </p:sp>
      <p:sp>
        <p:nvSpPr>
          <p:cNvPr id="7" name="標題 1">
            <a:extLst>
              <a:ext uri="{FF2B5EF4-FFF2-40B4-BE49-F238E27FC236}">
                <a16:creationId xmlns:a16="http://schemas.microsoft.com/office/drawing/2014/main" id="{543B934E-E3A9-49AE-8574-8F8890468D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184" y="758928"/>
            <a:ext cx="8229600" cy="857250"/>
          </a:xfrm>
        </p:spPr>
        <p:txBody>
          <a:bodyPr/>
          <a:lstStyle/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Data Preprocessing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F04F7D66-7E83-4F3C-97EB-56827948CF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48" y="2230874"/>
            <a:ext cx="8879904" cy="2751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8197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2C42C05-B61F-43DD-B236-CAC5271EA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Model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857649D-9C6C-4EBB-95C6-3BB68B656A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67744" y="1200151"/>
            <a:ext cx="6419056" cy="33944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4000" dirty="0"/>
              <a:t>DNN</a:t>
            </a:r>
          </a:p>
        </p:txBody>
      </p:sp>
    </p:spTree>
    <p:extLst>
      <p:ext uri="{BB962C8B-B14F-4D97-AF65-F5344CB8AC3E}">
        <p14:creationId xmlns:p14="http://schemas.microsoft.com/office/powerpoint/2010/main" val="5028784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7161AE1-FE30-453A-989D-E8D8DFE62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DNN</a:t>
            </a:r>
            <a:endParaRPr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AE77B91D-E420-4666-AFD5-F828DE0208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145" y="1779662"/>
            <a:ext cx="8923710" cy="3168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5000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44A165F-3540-4860-8BE3-8ECE72F66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Plot the Accuracy</a:t>
            </a:r>
            <a:endParaRPr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03C0C7C2-0D48-4E6D-BD0B-7C8208DF11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330" y="1851670"/>
            <a:ext cx="4356160" cy="278295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32D94B64-67D2-41F0-A461-6A559A0A3A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1579" y="1851670"/>
            <a:ext cx="4472421" cy="278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902259"/>
      </p:ext>
    </p:extLst>
  </p:cSld>
  <p:clrMapOvr>
    <a:masterClrMapping/>
  </p:clrMapOvr>
</p:sld>
</file>

<file path=ppt/theme/theme1.xml><?xml version="1.0" encoding="utf-8"?>
<a:theme xmlns:a="http://schemas.openxmlformats.org/drawingml/2006/main" name="241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electrical engineering</Template>
  <TotalTime>11974</TotalTime>
  <Words>227</Words>
  <Application>Microsoft Office PowerPoint</Application>
  <PresentationFormat>如螢幕大小 (16:9)</PresentationFormat>
  <Paragraphs>58</Paragraphs>
  <Slides>19</Slides>
  <Notes>13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19</vt:i4>
      </vt:variant>
    </vt:vector>
  </HeadingPairs>
  <TitlesOfParts>
    <vt:vector size="24" baseType="lpstr">
      <vt:lpstr>微軟正黑體</vt:lpstr>
      <vt:lpstr>標楷體</vt:lpstr>
      <vt:lpstr>Arial</vt:lpstr>
      <vt:lpstr>Calibri</vt:lpstr>
      <vt:lpstr>241</vt:lpstr>
      <vt:lpstr>Stats Analysis</vt:lpstr>
      <vt:lpstr>Data Introduction</vt:lpstr>
      <vt:lpstr>Visualize</vt:lpstr>
      <vt:lpstr>Problem Defining</vt:lpstr>
      <vt:lpstr>Data Preprocessing</vt:lpstr>
      <vt:lpstr>Data Preprocessing</vt:lpstr>
      <vt:lpstr>Model</vt:lpstr>
      <vt:lpstr>DNN</vt:lpstr>
      <vt:lpstr>Plot the Accuracy</vt:lpstr>
      <vt:lpstr>DNN</vt:lpstr>
      <vt:lpstr>Result &amp; Discussion</vt:lpstr>
      <vt:lpstr>Problem reDefining</vt:lpstr>
      <vt:lpstr>Model</vt:lpstr>
      <vt:lpstr>KNN</vt:lpstr>
      <vt:lpstr>KNN</vt:lpstr>
      <vt:lpstr>Random Forest</vt:lpstr>
      <vt:lpstr>Logistic Regression</vt:lpstr>
      <vt:lpstr>Result &amp; Discussion</vt:lpstr>
      <vt:lpstr>對模組化的建議&amp;期許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電機應用與發展</dc:title>
  <dc:creator>鈺筌 林</dc:creator>
  <cp:lastModifiedBy>鈺筌 林</cp:lastModifiedBy>
  <cp:revision>215</cp:revision>
  <dcterms:created xsi:type="dcterms:W3CDTF">2018-07-11T13:04:47Z</dcterms:created>
  <dcterms:modified xsi:type="dcterms:W3CDTF">2019-07-05T06:39:06Z</dcterms:modified>
</cp:coreProperties>
</file>